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5"/>
  </p:notesMasterIdLst>
  <p:sldIdLst>
    <p:sldId id="289" r:id="rId4"/>
    <p:sldId id="256" r:id="rId5"/>
    <p:sldId id="296" r:id="rId6"/>
    <p:sldId id="257" r:id="rId7"/>
    <p:sldId id="260" r:id="rId8"/>
    <p:sldId id="290" r:id="rId9"/>
    <p:sldId id="261" r:id="rId10"/>
    <p:sldId id="262" r:id="rId11"/>
    <p:sldId id="263" r:id="rId12"/>
    <p:sldId id="258" r:id="rId13"/>
    <p:sldId id="278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3" r:id="rId25"/>
    <p:sldId id="281" r:id="rId26"/>
    <p:sldId id="275" r:id="rId27"/>
    <p:sldId id="276" r:id="rId28"/>
    <p:sldId id="277" r:id="rId29"/>
    <p:sldId id="279" r:id="rId30"/>
    <p:sldId id="280" r:id="rId31"/>
    <p:sldId id="282" r:id="rId32"/>
    <p:sldId id="283" r:id="rId33"/>
    <p:sldId id="284" r:id="rId34"/>
    <p:sldId id="259" r:id="rId35"/>
    <p:sldId id="291" r:id="rId36"/>
    <p:sldId id="292" r:id="rId37"/>
    <p:sldId id="293" r:id="rId38"/>
    <p:sldId id="294" r:id="rId39"/>
    <p:sldId id="286" r:id="rId40"/>
    <p:sldId id="287" r:id="rId41"/>
    <p:sldId id="288" r:id="rId42"/>
    <p:sldId id="295" r:id="rId43"/>
    <p:sldId id="28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8DC35-87D2-4732-8344-2D6A7CB57369}" type="datetimeFigureOut">
              <a:rPr lang="en-US" smtClean="0"/>
              <a:pPr/>
              <a:t>6/24/2018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69969-4E21-4E88-B17D-39B9249F0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45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69969-4E21-4E88-B17D-39B9249F0FF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66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534C0-4D10-4388-A5D0-4376EC0C9088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09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54F1E-B6A2-4F81-9004-F55A92E0BE02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97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1AC8-FACD-457C-A236-B103EEB50BFC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76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D9A1C-82E7-43EF-8ECC-79DD56F73B8A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6/24/2018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6CE-7BD3-4919-9CF6-8F49361CC58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314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A763-AB13-470A-9889-5B1FC30882B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6/24/2018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6CE-7BD3-4919-9CF6-8F49361CC58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510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C086-9C83-4C2D-8662-867BD391C30C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6/24/2018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6CE-7BD3-4919-9CF6-8F49361CC58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291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5615-A6B6-4931-8522-E3681C79BD6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6/24/2018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6CE-7BD3-4919-9CF6-8F49361CC58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475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42849-E5EB-431B-AB0C-2D2D590683A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6/24/2018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6CE-7BD3-4919-9CF6-8F49361CC58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094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B28E-E7C4-4B18-9935-7097BA5E025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6/24/2018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6CE-7BD3-4919-9CF6-8F49361CC58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500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E474-2D56-4CE6-A10B-863E2A01E41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6/24/2018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6CE-7BD3-4919-9CF6-8F49361CC58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25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FDCEC-860D-4ECB-B0E0-02988F65BF2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6/24/2018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6CE-7BD3-4919-9CF6-8F49361CC58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98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D03D-6E98-4B2C-B434-0FD601B87E33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926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C5564-3DFD-411E-9298-856E9231912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6/24/2018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E6F6CE-7BD3-4919-9CF6-8F49361CC58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68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ACB0E-8E31-4132-9407-503C4204EE7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6/24/2018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6CE-7BD3-4919-9CF6-8F49361CC58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756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7B29-AD7E-41DE-B74A-8785B6EA04A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6/24/2018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6CE-7BD3-4919-9CF6-8F49361CC58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860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6575D-36A1-42E3-AA12-9A40000F91A0}" type="datetime1">
              <a:rPr lang="en-US" smtClean="0"/>
              <a:pPr>
                <a:defRPr/>
              </a:pPr>
              <a:t>6/24/2018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8D4A32-23DF-4033-82C2-E6404D6A3C5C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718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3F1E7-408D-4C6B-AE25-BFD914CEB9F0}" type="datetime1">
              <a:rPr lang="en-US" smtClean="0"/>
              <a:pPr>
                <a:defRPr/>
              </a:pPr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CBBD2-D7EC-47C2-ABF6-A827EA862F7A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541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568A1-7C63-410D-BF11-99D5F638D725}" type="datetime1">
              <a:rPr lang="en-US" smtClean="0"/>
              <a:pPr>
                <a:defRPr/>
              </a:pPr>
              <a:t>6/24/2018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535C066-3D47-43DE-9FDC-29AF10E2A215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799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06FE6-29A8-49C3-85DE-D10C4D5A0963}" type="datetime1">
              <a:rPr lang="en-US" smtClean="0"/>
              <a:pPr>
                <a:defRPr/>
              </a:pPr>
              <a:t>6/24/2018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CD8B3-51D8-4F9A-8DB4-4DAC0E30EA7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688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90245-0624-4AA9-9C8F-1689945CAFC3}" type="datetime1">
              <a:rPr lang="en-US" smtClean="0"/>
              <a:pPr>
                <a:defRPr/>
              </a:pPr>
              <a:t>6/24/2018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82218E7-DBE8-4ACE-975C-E37718360433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073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21B2-0190-45EE-9EB1-1ABAB1039789}" type="datetime1">
              <a:rPr lang="en-US" smtClean="0"/>
              <a:pPr>
                <a:defRPr/>
              </a:pPr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EDC51-EDA7-4515-B130-AA8098BE3FB8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651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76FB8-DB0C-4D1B-A054-3E19FB518177}" type="datetime1">
              <a:rPr lang="en-US" smtClean="0"/>
              <a:pPr>
                <a:defRPr/>
              </a:pPr>
              <a:t>6/24/2018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D345B4B-1DA5-47DD-9BA8-69CEC5478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14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C420E-42D1-4E08-B812-F4624E1C07C7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504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FC7D346-617A-4D89-9D3E-5D0915F3B93D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7C572-99F9-4C28-9BF3-3797D38A9D14}" type="datetime1">
              <a:rPr lang="en-US" smtClean="0"/>
              <a:pPr>
                <a:defRPr/>
              </a:pPr>
              <a:t>6/24/2018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380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8CBAE-235E-497D-81AD-5D0DBE6640C2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6A469-F78A-48A9-83F2-CE54279ED5D0}" type="datetime1">
              <a:rPr lang="en-US" smtClean="0"/>
              <a:pPr>
                <a:defRPr/>
              </a:pPr>
              <a:t>6/24/2018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144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5DE2C-1F76-40D6-82F7-3909D42DB61B}" type="datetime1">
              <a:rPr lang="en-US" smtClean="0"/>
              <a:pPr>
                <a:defRPr/>
              </a:pPr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ECB9-25AF-43E7-B7C0-49D8E7CCC5F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574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3F7DF-6232-4B43-8422-7F5D9C554DA1}" type="slidenum">
              <a:rPr lang="en-US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11AD-B9A7-476E-9C1B-A8104AACC6C1}" type="datetime1">
              <a:rPr lang="en-US" smtClean="0"/>
              <a:pPr>
                <a:defRPr/>
              </a:pPr>
              <a:t>6/24/2018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7919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37C89-D572-44A0-A65D-B763E1950819}" type="datetime1">
              <a:rPr lang="en-US" smtClean="0"/>
              <a:pPr>
                <a:defRPr/>
              </a:pPr>
              <a:t>6/24/2018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8A0CA-8E3E-40C7-9B80-C766201F7CC9}" type="slidenum">
              <a:rPr lang="en-A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081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CCA1-3328-4159-84D8-BABF876626D7}" type="datetime1">
              <a:rPr lang="en-US" smtClean="0"/>
              <a:pPr>
                <a:defRPr/>
              </a:pPr>
              <a:t>6/24/2018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A87E5-7BAE-46CD-8C9C-10C574B21CDF}" type="slidenum">
              <a:rPr lang="en-A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29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B46B5-3EBE-4C85-B2D5-BCC3C9D489F0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325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7FF3-D004-409A-BC12-AAFA81184C4C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16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04DB5-BF89-44B9-BB37-27DDDA4784A6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066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23A39-C11E-4249-8B49-694029995ED8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71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049D5-BC9D-41EB-96F5-1B1BF01F6CC4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245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7281-C0A7-46F1-8524-32E574E26E75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73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FD57E-DE7D-43E5-9D3B-CADFB6EA4026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05BD0-840E-465E-93D6-BD0B18715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10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1F6FFC-E8AF-4BE8-98AF-67EA1A39FA0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6/24/2018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E6F6CE-7BD3-4919-9CF6-8F49361CC58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1194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畷畡汣⹴硥e猀s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0C2FB1-F648-4277-886C-5179BA8FAC30}" type="datetime1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6/24/2018</a:t>
            </a:fld>
            <a:endParaRPr lang="en-US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DEB82E"/>
              </a:solidFill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5BDA4-1B05-49FB-96A6-C6D131D726F5}" type="slidenum">
              <a:rPr lang="en-US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3086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8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726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Documents%20and%20Settings\Robert%20Cuyco\Desktop\new%20pha\PHA_%20conference_%202012\per%20effusion%20SAX.mpg" TargetMode="External"/><Relationship Id="rId1" Type="http://schemas.openxmlformats.org/officeDocument/2006/relationships/video" Target="file:///C:\Documents%20and%20Settings\Robert%20Cuyco\Desktop\new%20pha\PHA_%20conference_%202012\per%20effusion%204C.mpg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7B9899"/>
                </a:solidFill>
              </a:rPr>
              <a:t>5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788" y="0"/>
            <a:ext cx="9221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813C56-5544-4683-B23F-02AF5A8E5671}" type="datetime1">
              <a:rPr lang="en-US" smtClean="0"/>
              <a:pPr>
                <a:defRPr/>
              </a:pPr>
              <a:t>6/24/2018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CBBD2-D7EC-47C2-ABF6-A827EA862F7A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1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7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hypovolemia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0"/>
            <a:ext cx="8915400" cy="685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- An index of &gt;12% has been shown to discriminate between fluid responders and non-responders with high sensitivity and specificity (100 and 89%, respectively)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9067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000D5-0B93-4BCD-9A38-8F3DD5F8E45A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72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2455" y="457200"/>
            <a:ext cx="9201150" cy="591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73146-3C32-4121-AB21-532A3CC22DDE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6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 FOR ECHO USE IN ARDS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RV DYSFUNCTION: RECOGNITION  &amp; SUPPORT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VENTILATORY STRATEGY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 DIAGNOSIS :   ARDS vs. CARDIOGENIC PULMONARY EDEMA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 INTRACARDIAC  SHUNT  DETECTION</a:t>
            </a:r>
          </a:p>
          <a:p>
            <a:pPr marL="0" indent="0">
              <a:buNone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9606-D041-4823-9703-2E1B2287E955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008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304800"/>
            <a:ext cx="6775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Pulmonary Hypertension in 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27893" cy="431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0F0A2-18A9-4B41-8001-B150D9BC8EE2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2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050" y="533400"/>
            <a:ext cx="75438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Acute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cor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pulmonale</a:t>
            </a:r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defined by the association of a septal dyskinesia with a right ventricle enlargement</a:t>
            </a:r>
          </a:p>
          <a:p>
            <a:pPr algn="ctr"/>
            <a:r>
              <a:rPr lang="en-US" sz="2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(RVEDA/LVEDA &gt; 0.6)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2795386" cy="22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132" y="2126087"/>
            <a:ext cx="4252912" cy="228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399" y="4572000"/>
            <a:ext cx="4192501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733800" y="5486400"/>
            <a:ext cx="20574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9400" y="6172200"/>
            <a:ext cx="685800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19400" y="6477000"/>
            <a:ext cx="585586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1655D-AFE8-461B-8DA8-C21504413E13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8648" y="990600"/>
            <a:ext cx="7734301" cy="46474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Elevated PVR and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Raised intrathoracic pressure secondary to MV with high inflation pressure and high PEEP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Incidence of acute </a:t>
            </a:r>
            <a:r>
              <a:rPr lang="en-US" sz="2800" u="sng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cor</a:t>
            </a:r>
            <a:r>
              <a:rPr lang="en-US" sz="2800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pulmonale</a:t>
            </a:r>
            <a:r>
              <a:rPr lang="en-US" sz="2800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 ARDS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still occurs in # </a:t>
            </a:r>
            <a:r>
              <a:rPr lang="en-US" sz="2800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30%</a:t>
            </a:r>
            <a:r>
              <a:rPr lang="en-US" sz="2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Despite  Protective Lung Strategy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Dangers: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* RV dysfunction can </a:t>
            </a:r>
            <a:r>
              <a:rPr lang="en-US" sz="24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reduce cardiac output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* </a:t>
            </a:r>
            <a:r>
              <a:rPr lang="en-US" sz="24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Opening of a PFO 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causing right-to-left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intracardiac</a:t>
            </a: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shunting &amp; worsening hypoxemia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1" y="304800"/>
            <a:ext cx="782954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Patients with ARDS are at risk of acute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Cor-pulmonale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B3295-054E-4969-A69A-66BB770133BE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5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007" y="381000"/>
            <a:ext cx="8195716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209800" y="5105400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5-Point Star 3"/>
          <p:cNvSpPr/>
          <p:nvPr/>
        </p:nvSpPr>
        <p:spPr>
          <a:xfrm>
            <a:off x="6477000" y="3505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22427-E9E7-46E2-9928-FF93001A1D4D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1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7010" y="2590800"/>
            <a:ext cx="826142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 options in ARDS: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Adequate Preload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vasopressor support to augment RV perfusion pressure,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strategies to reduce PVR (correction of acidosis,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increasing FIo2, inhaled nitric oxide, etc.),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Reducing airway pressure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Prone positioning may be </a:t>
            </a:r>
            <a:r>
              <a:rPr lang="en-US" sz="24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benficial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Ultrasonography of the chest cavity is also useful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 asses s the presence and size of pleural effusion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57225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2085-CCB8-41F1-BAF0-FA5202532AAF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85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1550"/>
            <a:ext cx="9103034" cy="622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13604-560D-4A01-B881-2C65CE6E7250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2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16" y="381000"/>
            <a:ext cx="9212416" cy="604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77FBB-CE0D-4B16-A0E3-53DC0BFDE4F0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10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Echocardiography in</a:t>
            </a:r>
            <a:b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Critically ill Patients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Rasoul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Azarfarin</a:t>
            </a:r>
            <a:r>
              <a:rPr 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MD, FACC</a:t>
            </a: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Anesthesiology</a:t>
            </a:r>
          </a:p>
          <a:p>
            <a:r>
              <a:rPr lang="en-US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Fellowship of Cardiac Anesthesia</a:t>
            </a:r>
            <a:endParaRPr lang="en-US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132C-20F3-4556-ADB6-D370DD6A20FA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5966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36" y="304800"/>
            <a:ext cx="9326887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915400" cy="517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67200" y="20128"/>
            <a:ext cx="5181600" cy="81807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Septic Shock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2ED4-8F68-4BF5-8D80-E4321B966D29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0174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86" y="1524000"/>
            <a:ext cx="83496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Whether cardiac ventricles can acutely dilate during septic myocardial dysfunction?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prstClr val="black"/>
                </a:solidFill>
              </a:rPr>
              <a:t>45 patients were studied over the first 10 days of septic shock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4967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01910"/>
            <a:ext cx="646938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209800" y="5105400"/>
            <a:ext cx="1981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86400" y="5126182"/>
            <a:ext cx="19812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5-Point Star 2"/>
          <p:cNvSpPr/>
          <p:nvPr/>
        </p:nvSpPr>
        <p:spPr>
          <a:xfrm>
            <a:off x="2743200" y="4890655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E7A0-02BB-4C1A-993F-1D6086A2A2A7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50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084" y="380999"/>
            <a:ext cx="9353484" cy="587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6DFA-3251-40A1-8317-8331CD0BA94B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76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Practical Echocardiographic Evaluation 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Patients in Septic Shock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First Step: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Evaluation  of Cardiac Output (aortic VTI and heart rate)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Second Step: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Evaluating Response to Fluids (expiratory variations in peak aortic flow and/or in superior vena cava)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Third Step: 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Evaluation of Cardiac Function (</a:t>
            </a:r>
            <a:r>
              <a:rPr lang="en-US" sz="2800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RV  function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-surfaces  ratio  and,  eventually,  septal bowing)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A3ED-91FD-47B9-83DB-B8125BCE0649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81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61" y="304800"/>
            <a:ext cx="887052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2130425"/>
            <a:ext cx="3962400" cy="12223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4038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D3AC5-6603-4F4B-92B3-3AEB70E0A5CA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2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26994"/>
            <a:ext cx="7617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Hypovolemia and Preload  Responsiveness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18" y="1981200"/>
            <a:ext cx="4535999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D:\Output GIF\Case2_a avi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935" y="1183782"/>
            <a:ext cx="4327422" cy="354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5F5F-0538-4872-AE82-529891CAB4FD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90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75" y="304800"/>
            <a:ext cx="9122495" cy="626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3935-5854-4DEB-A37A-5A8B8D601E67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72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1065" y="5562600"/>
            <a:ext cx="80772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 spontaneously breathing patients</a:t>
            </a:r>
            <a:r>
              <a:rPr lang="en-US" dirty="0">
                <a:solidFill>
                  <a:prstClr val="black"/>
                </a:solidFill>
              </a:rPr>
              <a:t> with suspected </a:t>
            </a:r>
            <a:r>
              <a:rPr lang="en-US" dirty="0" err="1">
                <a:solidFill>
                  <a:prstClr val="black"/>
                </a:solidFill>
              </a:rPr>
              <a:t>hypovolemia</a:t>
            </a:r>
            <a:r>
              <a:rPr lang="en-US" dirty="0">
                <a:solidFill>
                  <a:prstClr val="black"/>
                </a:solidFill>
              </a:rPr>
              <a:t>, cardiac output or </a:t>
            </a:r>
            <a:r>
              <a:rPr lang="en-US" b="1" u="sng" dirty="0">
                <a:solidFill>
                  <a:srgbClr val="7030A0"/>
                </a:solidFill>
              </a:rPr>
              <a:t>stroke volume </a:t>
            </a:r>
            <a:r>
              <a:rPr lang="en-US" dirty="0">
                <a:solidFill>
                  <a:prstClr val="black"/>
                </a:solidFill>
              </a:rPr>
              <a:t>measurement using echocardiography </a:t>
            </a:r>
            <a:r>
              <a:rPr lang="en-US" b="1" u="sng" dirty="0">
                <a:solidFill>
                  <a:srgbClr val="0070C0"/>
                </a:solidFill>
              </a:rPr>
              <a:t>during passive leg raising</a:t>
            </a:r>
            <a:r>
              <a:rPr lang="en-US" dirty="0">
                <a:solidFill>
                  <a:prstClr val="black"/>
                </a:solidFill>
              </a:rPr>
              <a:t> can very accurately discriminate patients who will obtain a hemodynamic benefit from fluid challenge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76200"/>
            <a:ext cx="81534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Preload Responsiveness</a:t>
            </a:r>
          </a:p>
          <a:p>
            <a:pPr algn="ctr"/>
            <a:r>
              <a: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Performing TTE during a Simple test of </a:t>
            </a:r>
            <a:r>
              <a:rPr lang="en-US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“Passive Leg Rising” (PLR)</a:t>
            </a:r>
            <a:endParaRPr 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169" y="838200"/>
            <a:ext cx="7760831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7D142-FF84-421C-9B66-08C6F59849FC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3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024"/>
            <a:ext cx="5334000" cy="71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98" y="914400"/>
            <a:ext cx="8903002" cy="587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DB9A-4E11-4775-B343-E5BEACFC39D9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25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approach to hypotensive patient in ICU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21749"/>
            <a:ext cx="4572000" cy="523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FDE76-6D17-47E5-A270-ECF2E5F710B2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91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D03D-6E98-4B2C-B434-0FD601B87E33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194" name="Picture 2" descr="C:\Users\intuser\Desktop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95" r="5064" b="60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9268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Pulmonary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thrombo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-embolism (PTE)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513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RV dilatation </a:t>
            </a:r>
          </a:p>
          <a:p>
            <a:r>
              <a:rPr lang="en-US" sz="2800" b="1" dirty="0" smtClean="0"/>
              <a:t>RV </a:t>
            </a:r>
            <a:r>
              <a:rPr lang="en-US" sz="2800" b="1" dirty="0" err="1" smtClean="0"/>
              <a:t>hypokinesis</a:t>
            </a:r>
            <a:endParaRPr lang="en-US" sz="2800" b="1" dirty="0" smtClean="0"/>
          </a:p>
          <a:p>
            <a:r>
              <a:rPr lang="en-US" sz="2800" b="1" dirty="0" smtClean="0"/>
              <a:t>Paradoxical septal motion</a:t>
            </a:r>
          </a:p>
          <a:p>
            <a:r>
              <a:rPr lang="en-US" sz="2800" b="1" dirty="0" smtClean="0"/>
              <a:t>IVC distension</a:t>
            </a:r>
          </a:p>
          <a:p>
            <a:r>
              <a:rPr lang="en-US" sz="2800" b="1" dirty="0" smtClean="0"/>
              <a:t>(Peripheral views for DVT)</a:t>
            </a:r>
          </a:p>
          <a:p>
            <a:pPr marL="0" indent="0">
              <a:buNone/>
            </a:pPr>
            <a:endParaRPr lang="en-US" sz="2800" b="1" dirty="0" smtClean="0"/>
          </a:p>
          <a:p>
            <a:endParaRPr lang="en-US" sz="2800" b="1" dirty="0"/>
          </a:p>
        </p:txBody>
      </p:sp>
      <p:pic>
        <p:nvPicPr>
          <p:cNvPr id="12292" name="Picture 4" descr="C:\Users\azarfarin\Desktop\Echo PPV Anesthesia\fig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789" y="1066800"/>
            <a:ext cx="478971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zarfarin\Desktop\Echo PPV Anesthesia\fig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30" y="3505200"/>
            <a:ext cx="4274496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452C8-B032-45DC-A483-B38254C67EA7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014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Massive pericardial effusion</a:t>
            </a:r>
            <a:endParaRPr lang="en-US" dirty="0"/>
          </a:p>
        </p:txBody>
      </p:sp>
      <p:pic>
        <p:nvPicPr>
          <p:cNvPr id="6" name="per effusion 4C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>
            <a:lum contrast="9000"/>
          </a:blip>
          <a:stretch>
            <a:fillRect/>
          </a:stretch>
        </p:blipFill>
        <p:spPr>
          <a:xfrm>
            <a:off x="4495800" y="2057400"/>
            <a:ext cx="4572000" cy="3200400"/>
          </a:xfrm>
          <a:prstGeom prst="rect">
            <a:avLst/>
          </a:prstGeom>
        </p:spPr>
      </p:pic>
      <p:pic>
        <p:nvPicPr>
          <p:cNvPr id="7" name="per effusion SAX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>
            <a:lum contrast="33000"/>
          </a:blip>
          <a:stretch>
            <a:fillRect/>
          </a:stretch>
        </p:blipFill>
        <p:spPr>
          <a:xfrm>
            <a:off x="76200" y="2057400"/>
            <a:ext cx="4343400" cy="32492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848" y="5410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dirty="0">
                <a:solidFill>
                  <a:prstClr val="black"/>
                </a:solidFill>
              </a:rPr>
              <a:t>Parasternal short-axis view at the mid-LV level showing the pericardial effusion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5410200"/>
            <a:ext cx="435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400" dirty="0">
                <a:solidFill>
                  <a:prstClr val="black"/>
                </a:solidFill>
              </a:rPr>
              <a:t>Apical 4-chamber view showing the pericardial effusion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9DE5-EAC7-4A5B-9BE6-EE966B0213D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6/24/2018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F6CE-7BD3-4919-9CF6-8F49361CC58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31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28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4" y="76200"/>
            <a:ext cx="9068822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EA4C2-C684-4F07-B101-74FBA25DE5B9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6137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Lung Ultrasound in the Critically Ill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D03D-6E98-4B2C-B434-0FD601B87E33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 descr="C:\Users\intuse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64715"/>
            <a:ext cx="7315200" cy="519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7190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D03D-6E98-4B2C-B434-0FD601B87E33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050" name="Picture 2" descr="C:\Users\intuser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8041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D03D-6E98-4B2C-B434-0FD601B87E33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074" name="Picture 2" descr="C:\Users\intuser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2609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D03D-6E98-4B2C-B434-0FD601B87E33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098" name="Picture 2" descr="C:\Users\intuser\Desktop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37283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Cardiac Arrest (1)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Mainly detect organized cardiac activity</a:t>
            </a:r>
          </a:p>
          <a:p>
            <a:r>
              <a:rPr lang="en-US" b="1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To find the treatable causes </a:t>
            </a:r>
            <a:r>
              <a:rPr lang="en-US" b="1" dirty="0" smtClean="0"/>
              <a:t>of Pulseless Electrical Activity:</a:t>
            </a:r>
          </a:p>
          <a:p>
            <a:pPr marL="457200" lvl="1" indent="0">
              <a:buNone/>
            </a:pPr>
            <a:r>
              <a:rPr lang="en-US" b="1" dirty="0" smtClean="0"/>
              <a:t>     – Cardiac </a:t>
            </a:r>
            <a:r>
              <a:rPr lang="en-US" b="1" dirty="0" err="1" smtClean="0"/>
              <a:t>Tamponade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     – </a:t>
            </a:r>
            <a:r>
              <a:rPr lang="en-US" b="1" dirty="0" err="1" smtClean="0"/>
              <a:t>Hypovolaemia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     – +/-Massive PE</a:t>
            </a:r>
          </a:p>
          <a:p>
            <a:r>
              <a:rPr lang="en-US" b="1" dirty="0" smtClean="0"/>
              <a:t>Many of the conditions underlying PEA (cardiac </a:t>
            </a:r>
            <a:r>
              <a:rPr lang="en-US" b="1" dirty="0" err="1" smtClean="0"/>
              <a:t>tamponade</a:t>
            </a:r>
            <a:r>
              <a:rPr lang="en-US" b="1" dirty="0" smtClean="0"/>
              <a:t>, hypovolemia, and pulmonary embolus) are </a:t>
            </a:r>
            <a:r>
              <a:rPr lang="en-US" b="1" dirty="0" smtClean="0">
                <a:solidFill>
                  <a:srgbClr val="C00000"/>
                </a:solidFill>
              </a:rPr>
              <a:t>associated with specific echocardiographic findings</a:t>
            </a:r>
            <a:r>
              <a:rPr lang="en-US" b="1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6BCF-47CB-49E2-8A2B-C533472B09EE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1227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 Arrest 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smtClean="0"/>
              <a:t>Is there effective myocardial contractility?</a:t>
            </a:r>
          </a:p>
          <a:p>
            <a:pPr lvl="1">
              <a:lnSpc>
                <a:spcPct val="120000"/>
              </a:lnSpc>
            </a:pPr>
            <a:r>
              <a:rPr lang="en-US" sz="1600" b="1" dirty="0" err="1" smtClean="0"/>
              <a:t>Asystole</a:t>
            </a:r>
            <a:endParaRPr lang="en-US" sz="1600" b="1" dirty="0" smtClean="0"/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Myocardial “twitch”</a:t>
            </a:r>
          </a:p>
          <a:p>
            <a:pPr lvl="1">
              <a:lnSpc>
                <a:spcPct val="120000"/>
              </a:lnSpc>
            </a:pPr>
            <a:r>
              <a:rPr lang="en-US" sz="1600" b="1" dirty="0" err="1" smtClean="0"/>
              <a:t>Hypokinesis</a:t>
            </a:r>
            <a:endParaRPr lang="en-US" sz="1600" b="1" dirty="0" smtClean="0"/>
          </a:p>
          <a:p>
            <a:pPr lvl="1">
              <a:lnSpc>
                <a:spcPct val="120000"/>
              </a:lnSpc>
            </a:pPr>
            <a:r>
              <a:rPr lang="en-US" sz="1600" b="1" dirty="0" smtClean="0"/>
              <a:t>Normal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/>
              <a:t>Is there a pericardial effusion?</a:t>
            </a:r>
          </a:p>
          <a:p>
            <a:pPr lvl="1">
              <a:lnSpc>
                <a:spcPct val="120000"/>
              </a:lnSpc>
            </a:pPr>
            <a:r>
              <a:rPr lang="en-US" sz="1600" b="1" dirty="0" smtClean="0">
                <a:solidFill>
                  <a:srgbClr val="C00000"/>
                </a:solidFill>
              </a:rPr>
              <a:t>Perform ECHO during “quick look” and in pulse checks</a:t>
            </a:r>
          </a:p>
          <a:p>
            <a:pPr marL="400050" lvl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ea typeface="Calibri"/>
                <a:cs typeface="Arial"/>
              </a:rPr>
              <a:t>       </a:t>
            </a:r>
            <a:r>
              <a:rPr lang="en-US" sz="1600" b="1" dirty="0" err="1" smtClean="0">
                <a:ea typeface="Calibri"/>
                <a:cs typeface="Arial"/>
              </a:rPr>
              <a:t>Pericardiocentesis</a:t>
            </a:r>
            <a:endParaRPr lang="en-US" sz="1100" b="1" dirty="0">
              <a:ea typeface="Calibri"/>
              <a:cs typeface="Arial"/>
            </a:endParaRPr>
          </a:p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 err="1" smtClean="0">
                <a:ea typeface="Calibri"/>
                <a:cs typeface="Arial"/>
              </a:rPr>
              <a:t>Transvenous</a:t>
            </a:r>
            <a:r>
              <a:rPr lang="en-US" sz="2800" b="1" dirty="0" smtClean="0">
                <a:ea typeface="Calibri"/>
                <a:cs typeface="Arial"/>
              </a:rPr>
              <a:t> </a:t>
            </a:r>
            <a:r>
              <a:rPr lang="en-US" sz="2800" b="1" dirty="0">
                <a:ea typeface="Calibri"/>
                <a:cs typeface="Arial"/>
              </a:rPr>
              <a:t>pacemaker placement</a:t>
            </a:r>
            <a:endParaRPr lang="en-US" sz="1800" b="1" dirty="0">
              <a:ea typeface="Calibri"/>
              <a:cs typeface="Arial"/>
            </a:endParaRPr>
          </a:p>
          <a:p>
            <a:pPr marL="400050" lvl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ea typeface="Calibri"/>
                <a:cs typeface="Arial"/>
              </a:rPr>
              <a:t>Assessment </a:t>
            </a:r>
            <a:r>
              <a:rPr lang="en-US" sz="1600" b="1" dirty="0">
                <a:ea typeface="Calibri"/>
                <a:cs typeface="Arial"/>
              </a:rPr>
              <a:t>of capture by transthoracic pacemaker</a:t>
            </a:r>
            <a:endParaRPr lang="en-US" sz="1100" b="1" dirty="0">
              <a:ea typeface="Calibri"/>
              <a:cs typeface="Arial"/>
            </a:endParaRPr>
          </a:p>
          <a:p>
            <a:pPr marL="400050" lvl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err="1" smtClean="0">
                <a:ea typeface="Calibri"/>
                <a:cs typeface="Arial"/>
              </a:rPr>
              <a:t>Ettin</a:t>
            </a:r>
            <a:r>
              <a:rPr lang="en-US" sz="1600" b="1" dirty="0" smtClean="0">
                <a:ea typeface="Calibri"/>
                <a:cs typeface="Arial"/>
              </a:rPr>
              <a:t> </a:t>
            </a:r>
            <a:r>
              <a:rPr lang="en-US" sz="1600" b="1" dirty="0">
                <a:ea typeface="Calibri"/>
                <a:cs typeface="Arial"/>
              </a:rPr>
              <a:t>D et al: Using ultrasound to determine external pacer capture </a:t>
            </a:r>
            <a:endParaRPr lang="en-US" sz="1100" b="1" dirty="0">
              <a:ea typeface="Calibri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D0BD-A1E8-44D2-B8C8-97FB5E7BB7C8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667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 during CPR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Utility of echo for in hospital cardiac arrests is for certain specialized arrests only (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-cardiac surgery, </a:t>
            </a:r>
          </a:p>
          <a:p>
            <a:pPr marL="0" indent="0">
              <a:buNone/>
            </a:pP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blunt and penetrating chest trauma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but not for your ‘routine ward arrest’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7559-5A45-4E2E-8B09-56FFB10C990E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2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964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Critically ill and hemodynamically unstable patients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(Extra-cardiac 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causes)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ARDS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Sepsis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Cardiac </a:t>
            </a:r>
            <a:r>
              <a:rPr lang="en-US" b="1" dirty="0" err="1" smtClean="0">
                <a:solidFill>
                  <a:srgbClr val="FF0000"/>
                </a:solidFill>
              </a:rPr>
              <a:t>Tamponade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Acute </a:t>
            </a:r>
            <a:r>
              <a:rPr lang="en-US" b="1" dirty="0" err="1" smtClean="0">
                <a:solidFill>
                  <a:srgbClr val="FF0000"/>
                </a:solidFill>
              </a:rPr>
              <a:t>Cor-pulmonale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Acute bleeding ant hypovolemia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Pulmonary </a:t>
            </a:r>
            <a:r>
              <a:rPr lang="en-US" b="1" dirty="0" err="1" smtClean="0">
                <a:solidFill>
                  <a:srgbClr val="FF0000"/>
                </a:solidFill>
              </a:rPr>
              <a:t>thrombo</a:t>
            </a:r>
            <a:r>
              <a:rPr lang="en-US" b="1" dirty="0" smtClean="0">
                <a:solidFill>
                  <a:srgbClr val="FF0000"/>
                </a:solidFill>
              </a:rPr>
              <a:t>-embolism (PTE)</a:t>
            </a:r>
          </a:p>
          <a:p>
            <a:r>
              <a:rPr lang="en-US" b="1" dirty="0" smtClean="0"/>
              <a:t>Acute LV and RV failure (</a:t>
            </a:r>
            <a:r>
              <a:rPr lang="en-US" b="1" dirty="0" err="1" smtClean="0"/>
              <a:t>e.i.</a:t>
            </a:r>
            <a:r>
              <a:rPr lang="en-US" b="1" dirty="0" smtClean="0"/>
              <a:t> AMI)</a:t>
            </a:r>
          </a:p>
          <a:p>
            <a:r>
              <a:rPr lang="en-US" b="1" dirty="0" smtClean="0"/>
              <a:t>Lethal Arrhythmias</a:t>
            </a:r>
          </a:p>
          <a:p>
            <a:r>
              <a:rPr lang="en-US" b="1" dirty="0" smtClean="0"/>
              <a:t>Cardiac Arrest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2D4F-5950-4D01-AA9A-DCF4E2A03FCE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271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D03D-6E98-4B2C-B434-0FD601B87E33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7171" name="Picture 3" descr="C:\Users\intuser\Desktop\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35" r="5388" b="7651"/>
          <a:stretch/>
        </p:blipFill>
        <p:spPr bwMode="auto">
          <a:xfrm>
            <a:off x="-84083" y="0"/>
            <a:ext cx="9228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zarfarin\Desktop\Echo PPV Anesthesia\ICU Ech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38463" y="-228599"/>
            <a:ext cx="13530263" cy="80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F679-3FAB-43F7-9B96-ACCEA2DF6C6D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7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Focused Assessed Transthoracic Echo (FATE) protocol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4376"/>
            <a:ext cx="8686800" cy="605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05A13-F1EC-456B-95AC-2BCA8176380B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110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“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cardiac output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state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953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Intensivist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 differentiate Extra-Cardiac vs. Cardiac causes.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cardiac output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 not limited only to BP or CVP measurements.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Physician should evaluate the direct and indirect evidence of “Low-Cardiac Output” such as oliguria, cold and pale skin, …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way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objective measurement of CO “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Echocardiographic 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Cardiac </a:t>
            </a:r>
            <a:r>
              <a:rPr 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D03D-6E98-4B2C-B434-0FD601B87E33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7724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905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Echocardiographic Assessment of Cardiac output: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 is calculated as π(D/2)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[or 0.785*D</a:t>
            </a:r>
            <a:r>
              <a:rPr lang="en-US" sz="2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 = CSA x VTI 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(cm</a:t>
            </a:r>
            <a:r>
              <a:rPr lang="en-US" sz="20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/min) = SV x HR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8" y="1828800"/>
            <a:ext cx="8943302" cy="505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2A73E-B291-4015-9755-8BB51928B992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949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79" y="133640"/>
            <a:ext cx="8938721" cy="669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11440-170D-4C4B-8540-51D89F57BB59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079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it-IT" b="1" i="1" u="none" strike="noStrike" baseline="0" dirty="0" smtClean="0">
                <a:solidFill>
                  <a:srgbClr val="FF0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Vena Cava Collapsibility Index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 algn="ctr">
              <a:buNone/>
            </a:pPr>
            <a:r>
              <a:rPr lang="en-US" sz="2600" b="1" dirty="0" smtClean="0"/>
              <a:t>SVC </a:t>
            </a:r>
            <a:r>
              <a:rPr lang="en-US" sz="2600" b="1" dirty="0"/>
              <a:t>collapsibility index = (</a:t>
            </a:r>
            <a:r>
              <a:rPr lang="en-US" sz="2600" b="1" dirty="0" err="1"/>
              <a:t>Dmax</a:t>
            </a:r>
            <a:r>
              <a:rPr lang="en-US" sz="2600" b="1" dirty="0" err="1">
                <a:solidFill>
                  <a:srgbClr val="FF0000"/>
                </a:solidFill>
              </a:rPr>
              <a:t>exp</a:t>
            </a:r>
            <a:r>
              <a:rPr lang="en-US" sz="2600" b="1" dirty="0"/>
              <a:t> – </a:t>
            </a:r>
            <a:r>
              <a:rPr lang="en-US" sz="2600" b="1" dirty="0" err="1"/>
              <a:t>Dmin</a:t>
            </a:r>
            <a:r>
              <a:rPr lang="en-US" sz="2600" b="1" dirty="0" err="1">
                <a:solidFill>
                  <a:srgbClr val="FF0000"/>
                </a:solidFill>
              </a:rPr>
              <a:t>ins</a:t>
            </a:r>
            <a:r>
              <a:rPr lang="en-US" sz="2600" b="1" dirty="0"/>
              <a:t>)/</a:t>
            </a:r>
            <a:r>
              <a:rPr lang="en-US" sz="2600" b="1" dirty="0" err="1"/>
              <a:t>Dmax</a:t>
            </a:r>
            <a:r>
              <a:rPr lang="en-US" sz="2600" b="1" dirty="0" err="1">
                <a:solidFill>
                  <a:srgbClr val="FF0000"/>
                </a:solidFill>
              </a:rPr>
              <a:t>exp</a:t>
            </a:r>
            <a:r>
              <a:rPr lang="en-US" sz="2600" b="1" dirty="0"/>
              <a:t> x </a:t>
            </a:r>
            <a:r>
              <a:rPr lang="en-US" sz="2600" b="1" dirty="0" smtClean="0"/>
              <a:t>100</a:t>
            </a:r>
          </a:p>
          <a:p>
            <a:pPr marL="0" indent="0">
              <a:buNone/>
            </a:pPr>
            <a:endParaRPr lang="en-US" sz="2400" b="1" dirty="0"/>
          </a:p>
          <a:p>
            <a:pPr algn="just"/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SVC index </a:t>
            </a:r>
            <a:r>
              <a:rPr lang="en-US" b="1" dirty="0" smtClean="0"/>
              <a:t>can be calculated with TEE only by using either 2D or M-mode to measure the SVC diameter during PPV</a:t>
            </a:r>
          </a:p>
          <a:p>
            <a:pPr algn="just"/>
            <a:r>
              <a:rPr lang="en-US" b="1" dirty="0" smtClean="0"/>
              <a:t>An index of </a:t>
            </a:r>
            <a:r>
              <a:rPr lang="en-US" b="1" dirty="0" smtClean="0">
                <a:solidFill>
                  <a:srgbClr val="FF0000"/>
                </a:solidFill>
              </a:rPr>
              <a:t>&gt;36% </a:t>
            </a:r>
            <a:r>
              <a:rPr lang="en-US" b="1" dirty="0" smtClean="0"/>
              <a:t>has been shown to predict </a:t>
            </a:r>
            <a:r>
              <a:rPr lang="en-US" b="1" i="1" dirty="0" smtClean="0">
                <a:solidFill>
                  <a:srgbClr val="7030A0"/>
                </a:solidFill>
              </a:rPr>
              <a:t>fluid responsiveness</a:t>
            </a:r>
            <a:r>
              <a:rPr lang="en-US" b="1" dirty="0" smtClean="0"/>
              <a:t> with high sensitivity and specificity (90 and 100%, respectively) and can be useful in </a:t>
            </a:r>
            <a:r>
              <a:rPr lang="en-US" b="1" dirty="0" smtClean="0">
                <a:solidFill>
                  <a:srgbClr val="FF0000"/>
                </a:solidFill>
              </a:rPr>
              <a:t>predicting the need for fluid therapy</a:t>
            </a:r>
            <a:r>
              <a:rPr lang="en-US" b="1" dirty="0" smtClean="0"/>
              <a:t> in hemodynamically unstable patients.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07C3-45B8-4C30-99D5-8B259E018D7C}" type="datetime1">
              <a:rPr lang="en-US" smtClean="0"/>
              <a:pPr/>
              <a:t>6/24/2018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05BD0-840E-465E-93D6-BD0B18715A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62019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1653</TotalTime>
  <Words>857</Words>
  <Application>Microsoft Office PowerPoint</Application>
  <PresentationFormat>On-screen Show (4:3)</PresentationFormat>
  <Paragraphs>189</Paragraphs>
  <Slides>41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Office Theme</vt:lpstr>
      <vt:lpstr>Flow</vt:lpstr>
      <vt:lpstr>Civic</vt:lpstr>
      <vt:lpstr>5</vt:lpstr>
      <vt:lpstr>Echocardiography in Critically ill Patients</vt:lpstr>
      <vt:lpstr>Slide 3</vt:lpstr>
      <vt:lpstr>Critically ill and hemodynamically unstable patients (Extra-cardiac and Cardiac causes)</vt:lpstr>
      <vt:lpstr>Focused Assessed Transthoracic Echo (FATE) protocol</vt:lpstr>
      <vt:lpstr>Diagnosis of “low cardiac output” state</vt:lpstr>
      <vt:lpstr>Echocardiographic Assessment of Cardiac output: CSA is calculated as π(D/2)2 [or 0.785*D2} SV = CSA x VTI    CO (cm3/min) = SV x HR</vt:lpstr>
      <vt:lpstr>Slide 8</vt:lpstr>
      <vt:lpstr>Superior Vena Cava Collapsibility Index</vt:lpstr>
      <vt:lpstr>Assessment of hypovolemia</vt:lpstr>
      <vt:lpstr>Slide 11</vt:lpstr>
      <vt:lpstr>RATIONALE FOR ECHO USE IN ARDS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Septic Shock</vt:lpstr>
      <vt:lpstr>Slide 21</vt:lpstr>
      <vt:lpstr>Slide 22</vt:lpstr>
      <vt:lpstr>Slide 23</vt:lpstr>
      <vt:lpstr>y</vt:lpstr>
      <vt:lpstr>Slide 25</vt:lpstr>
      <vt:lpstr>Slide 26</vt:lpstr>
      <vt:lpstr>Slide 27</vt:lpstr>
      <vt:lpstr>Slide 28</vt:lpstr>
      <vt:lpstr>Practical approach to hypotensive patient in ICU</vt:lpstr>
      <vt:lpstr>Pulmonary thrombo-embolism (PTE)</vt:lpstr>
      <vt:lpstr>Massive pericardial effusion</vt:lpstr>
      <vt:lpstr>Slide 32</vt:lpstr>
      <vt:lpstr>Lung Ultrasound in the Critically Ill </vt:lpstr>
      <vt:lpstr>Slide 34</vt:lpstr>
      <vt:lpstr>Slide 35</vt:lpstr>
      <vt:lpstr>Slide 36</vt:lpstr>
      <vt:lpstr>Cardiac Arrest (1)</vt:lpstr>
      <vt:lpstr>Cardiac Arrest (2)</vt:lpstr>
      <vt:lpstr>Echo during CPR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Echocardiography in Critically ill Patients</dc:title>
  <dc:creator>azarfarin</dc:creator>
  <cp:lastModifiedBy>intuser</cp:lastModifiedBy>
  <cp:revision>46</cp:revision>
  <dcterms:created xsi:type="dcterms:W3CDTF">2014-02-15T14:45:16Z</dcterms:created>
  <dcterms:modified xsi:type="dcterms:W3CDTF">2018-06-24T06:43:41Z</dcterms:modified>
</cp:coreProperties>
</file>